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8"/>
  </p:notesMasterIdLst>
  <p:sldIdLst>
    <p:sldId id="308" r:id="rId2"/>
    <p:sldId id="287" r:id="rId3"/>
    <p:sldId id="477" r:id="rId4"/>
    <p:sldId id="484" r:id="rId5"/>
    <p:sldId id="483" r:id="rId6"/>
    <p:sldId id="482" r:id="rId7"/>
    <p:sldId id="481" r:id="rId8"/>
    <p:sldId id="475" r:id="rId9"/>
    <p:sldId id="478" r:id="rId10"/>
    <p:sldId id="479" r:id="rId11"/>
    <p:sldId id="480" r:id="rId12"/>
    <p:sldId id="485" r:id="rId13"/>
    <p:sldId id="486" r:id="rId14"/>
    <p:sldId id="487" r:id="rId15"/>
    <p:sldId id="494" r:id="rId16"/>
    <p:sldId id="495" r:id="rId17"/>
    <p:sldId id="492" r:id="rId18"/>
    <p:sldId id="488" r:id="rId19"/>
    <p:sldId id="490" r:id="rId20"/>
    <p:sldId id="493" r:id="rId21"/>
    <p:sldId id="496" r:id="rId22"/>
    <p:sldId id="499" r:id="rId23"/>
    <p:sldId id="497" r:id="rId24"/>
    <p:sldId id="491" r:id="rId25"/>
    <p:sldId id="498" r:id="rId26"/>
    <p:sldId id="500" r:id="rId27"/>
    <p:sldId id="502" r:id="rId28"/>
    <p:sldId id="501" r:id="rId29"/>
    <p:sldId id="503" r:id="rId30"/>
    <p:sldId id="504" r:id="rId31"/>
    <p:sldId id="505" r:id="rId32"/>
    <p:sldId id="506" r:id="rId33"/>
    <p:sldId id="507" r:id="rId34"/>
    <p:sldId id="508" r:id="rId35"/>
    <p:sldId id="312" r:id="rId36"/>
    <p:sldId id="309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B7B0"/>
    <a:srgbClr val="CA3A6B"/>
    <a:srgbClr val="009089"/>
    <a:srgbClr val="1F2C35"/>
    <a:srgbClr val="2DB8B0"/>
    <a:srgbClr val="F1D531"/>
    <a:srgbClr val="FFDF1B"/>
    <a:srgbClr val="0097D0"/>
    <a:srgbClr val="6995D8"/>
    <a:srgbClr val="E874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76548" autoAdjust="0"/>
  </p:normalViewPr>
  <p:slideViewPr>
    <p:cSldViewPr snapToGrid="0" snapToObjects="1">
      <p:cViewPr varScale="1">
        <p:scale>
          <a:sx n="87" d="100"/>
          <a:sy n="87" d="100"/>
        </p:scale>
        <p:origin x="12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C23EAC-CAEB-5D46-8A80-CBA13BC2A077}" type="datetimeFigureOut">
              <a:rPr lang="es-ES_tradnl" smtClean="0"/>
              <a:t>24/11/2021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D2B24-E436-B044-8154-1FEEDB1D77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35766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BD2B24-E436-B044-8154-1FEEDB1D77C5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5020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D2B24-E436-B044-8154-1FEEDB1D77C5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97340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D2B24-E436-B044-8154-1FEEDB1D77C5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18852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BD2B24-E436-B044-8154-1FEEDB1D77C5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2242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DC5C7101-2A11-40C9-A45B-A554028EAA9A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8570BBA-6360-4356-85B0-41AD1AE44CBE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A4BC8BF-1D36-4DDC-A2EF-6BCEFC3919EB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9B8C578-A8C4-4926-B14B-BF09EA02B3A4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70CBB7F-F7BA-4301-9CE9-D114F7203AB0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C00384B-A602-4DEE-9150-FEA7FC44E43F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9D2F3A7-D74C-45D9-9212-E52BA4EC63E0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37F5F7F-0037-4D1E-99E0-EB657A66ABD1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488274B-991B-40B4-9EFE-9AB1C16B1857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7D7355-E77A-456C-853D-65BCDD95E3CC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955D870-B8F1-4F31-970A-3F5FE5083D35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01F27F2-7E50-4922-933B-80BD38839049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A0EC07F-F6B2-4271-9A74-0C964DC99C4E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F386ED7-53C3-4184-AA94-11BBBB81AFFA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F9188F6-A7AF-4261-B3F2-BB85C38EB2E0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4499DF2-0A09-4298-B0A1-4ADFEB388A0F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B4B4457-C574-4712-A631-4FFD0B14E144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0CE5E07-DE4C-4DBB-AC2E-2E2E4C6657B0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7831914-442F-4EA5-B9B9-5EF06237CB0F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D75FA5-7821-41CB-977A-23C4E3BABBA3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D694DFF1-A65E-477A-9638-1CA2705D9C2B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BBBFD3A-41BF-41A7-8877-97456534C271}" type="slidenum">
              <a:rPr lang="tr-TR" smtClean="0"/>
              <a:t>‹Nº›</a:t>
            </a:fld>
            <a:endParaRPr lang="tr-TR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3EEC4607-989A-4FB3-A4EE-19DAAA1EEBDB}" type="datetime1">
              <a:rPr lang="es-ES" smtClean="0"/>
              <a:pPr lvl="0"/>
              <a:t>24/11/2021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AB07BE7D-60F4-4FA6-A5D6-838B52A504BF}" type="slidenum">
              <a:rPr lang="tr-TR" smtClean="0"/>
              <a:t>‹Nº›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97327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70C44A6A-A6EE-4BE7-8108-B77FD5D40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B8B0">
              <a:alpha val="35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64" y="1190917"/>
            <a:ext cx="4546305" cy="1454818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170716" y="2562447"/>
            <a:ext cx="2407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+mj-lt"/>
              </a:rPr>
              <a:t>Primeros pasos</a:t>
            </a:r>
          </a:p>
        </p:txBody>
      </p:sp>
    </p:spTree>
    <p:extLst>
      <p:ext uri="{BB962C8B-B14F-4D97-AF65-F5344CB8AC3E}">
        <p14:creationId xmlns:p14="http://schemas.microsoft.com/office/powerpoint/2010/main" val="365635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12C255-EEBA-41B4-A168-E71FEF767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40556"/>
            <a:ext cx="10519611" cy="28885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Descripción:</a:t>
            </a: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Puede contener un literal, como por ejemplo: Empleado. Pero también pueden utilizarse los campos de la tabla para que sea visible en el encabezado de su formulario de visualización o edición.</a:t>
            </a: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Ejemplo: {{Nombre}} {{Apellidos}}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Paso 1: Creación de objeto y colección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47C0722-C79B-4042-9550-BC8F11A03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5626" y="4254988"/>
            <a:ext cx="4448175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12C255-EEBA-41B4-A168-E71FEF767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40556"/>
            <a:ext cx="10519611" cy="28885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Origen de datos: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Cadena de colección: hace referencia a la base de datos</a:t>
            </a:r>
          </a:p>
          <a:p>
            <a:r>
              <a:rPr lang="es-ES" dirty="0">
                <a:latin typeface="Ubuntu" panose="020B0604020202020204" charset="0"/>
              </a:rPr>
              <a:t>Origen de datos: Tabla o vista almacenada en la base de datos.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Paso 1: Creación de objeto y colección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666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907" y="625895"/>
            <a:ext cx="3106254" cy="99335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2D506DC-FE4B-4D11-823A-1C7896569DD7}"/>
              </a:ext>
            </a:extLst>
          </p:cNvPr>
          <p:cNvSpPr txBox="1"/>
          <p:nvPr/>
        </p:nvSpPr>
        <p:spPr>
          <a:xfrm>
            <a:off x="828553" y="3126114"/>
            <a:ext cx="104340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rgbClr val="00063A"/>
                </a:solidFill>
                <a:latin typeface="Ubuntu" panose="020B0504030602030204" pitchFamily="34" charset="0"/>
              </a:rPr>
              <a:t>Propiedades de objetos</a:t>
            </a: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Diseño de formulario de edición</a:t>
            </a: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24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Daniel Lutz</a:t>
            </a:r>
          </a:p>
          <a:p>
            <a:r>
              <a:rPr lang="es-ES" sz="2400" i="1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Instructor</a:t>
            </a:r>
            <a:endParaRPr lang="es-ES" sz="2400" i="1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B3BA384-855E-461F-BCE5-F591ED363547}"/>
              </a:ext>
            </a:extLst>
          </p:cNvPr>
          <p:cNvSpPr/>
          <p:nvPr/>
        </p:nvSpPr>
        <p:spPr>
          <a:xfrm>
            <a:off x="8175584" y="270433"/>
            <a:ext cx="37116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#flexygoffline</a:t>
            </a:r>
          </a:p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</a:t>
            </a:r>
            <a:r>
              <a:rPr lang="es-ES" sz="1200" i="1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desarrollaconflexygo</a:t>
            </a:r>
            <a:endParaRPr lang="es-ES" sz="1200" i="1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31411B4-B0E3-43CF-A89A-1D3427214F73}"/>
              </a:ext>
            </a:extLst>
          </p:cNvPr>
          <p:cNvSpPr/>
          <p:nvPr/>
        </p:nvSpPr>
        <p:spPr>
          <a:xfrm rot="5400000">
            <a:off x="1311604" y="3496104"/>
            <a:ext cx="45719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2DB7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30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Propiedades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3140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>
                <a:latin typeface="Ubuntu" panose="020B0604020202020204" charset="0"/>
              </a:rPr>
              <a:t>Se almacenan en la tabla </a:t>
            </a:r>
            <a:r>
              <a:rPr lang="es-ES" dirty="0" err="1">
                <a:solidFill>
                  <a:srgbClr val="2DB7B0"/>
                </a:solidFill>
                <a:latin typeface="Ubuntu" panose="020B0604020202020204" charset="0"/>
              </a:rPr>
              <a:t>Objects_Properties</a:t>
            </a:r>
            <a:endParaRPr lang="es-ES" dirty="0">
              <a:solidFill>
                <a:srgbClr val="2DB7B0"/>
              </a:solidFill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Pueden estar desconectadas de la base de datos, como los separadores</a:t>
            </a:r>
          </a:p>
          <a:p>
            <a:r>
              <a:rPr lang="es-ES" dirty="0">
                <a:latin typeface="Ubuntu" panose="020B0604020202020204" charset="0"/>
              </a:rPr>
              <a:t>Responden a una configuración.</a:t>
            </a:r>
          </a:p>
          <a:p>
            <a:r>
              <a:rPr lang="es-ES" dirty="0">
                <a:latin typeface="Ubuntu" panose="020B0604020202020204" charset="0"/>
              </a:rPr>
              <a:t>Se puede cambiar su comportamiento y estilo, en tiempo de ejecución, con el uso de dependencias</a:t>
            </a:r>
          </a:p>
          <a:p>
            <a:endParaRPr lang="es-ES" dirty="0">
              <a:latin typeface="Ubuntu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48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Tipos de control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3140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Cada tipo de control requerirá de una configuración específica: 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Una lista desplegable pedirá un origen de datos.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Un control de imagen necesitará de un tipo de compresión  </a:t>
            </a:r>
          </a:p>
          <a:p>
            <a:endParaRPr lang="es-ES" dirty="0">
              <a:latin typeface="Ubuntu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920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Opciones de controles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6897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Valor por defecto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330361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>
                <a:latin typeface="Ubuntu" panose="020B0604020202020204" charset="0"/>
              </a:rPr>
              <a:t>Permite especificar un valor a la hora de generar un registro nuevo.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Podemos poner un valor literal numérico o de texto, así como también una variable de contexto 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{{</a:t>
            </a:r>
            <a:r>
              <a:rPr lang="es-ES" dirty="0" err="1">
                <a:solidFill>
                  <a:srgbClr val="2DB7B0"/>
                </a:solidFill>
                <a:latin typeface="Ubuntu" panose="020B0604020202020204" charset="0"/>
              </a:rPr>
              <a:t>contextVar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}}.</a:t>
            </a:r>
          </a:p>
          <a:p>
            <a:pPr marL="0" indent="0">
              <a:buNone/>
            </a:pPr>
            <a:endParaRPr lang="es-ES" dirty="0">
              <a:solidFill>
                <a:srgbClr val="2DB7B0"/>
              </a:solidFill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Se puede indicar también que, sobre un registro existente,  sobrescriba la información con dicho valor, activando la opción 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Valor predeterminado persistente</a:t>
            </a:r>
          </a:p>
          <a:p>
            <a:endParaRPr lang="es-ES" dirty="0">
              <a:solidFill>
                <a:srgbClr val="2DB7B0"/>
              </a:solidFill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De no tener una instrucción, hereda el valor por defecto del campo de BBDD.</a:t>
            </a:r>
            <a:endParaRPr lang="es-ES" dirty="0">
              <a:solidFill>
                <a:srgbClr val="2DB7B0"/>
              </a:solidFill>
              <a:latin typeface="Ubuntu" panose="020B0604020202020204" charset="0"/>
            </a:endParaRP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0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Variables de contexto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447800"/>
            <a:ext cx="10826184" cy="10450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Valores que se cargan al iniciar la sesión y pueden ser personalizados.</a:t>
            </a: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Ejemplos: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600" y="2688772"/>
            <a:ext cx="9318172" cy="2569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000" dirty="0">
                <a:latin typeface="Ubuntu" panose="020B0604020202020204" charset="0"/>
              </a:rPr>
              <a:t>{{</a:t>
            </a:r>
            <a:r>
              <a:rPr lang="es-ES" sz="2000" dirty="0" err="1">
                <a:latin typeface="Ubuntu" panose="020B0604020202020204" charset="0"/>
              </a:rPr>
              <a:t>currentDateTime</a:t>
            </a:r>
            <a:r>
              <a:rPr lang="es-ES" sz="2000" dirty="0">
                <a:latin typeface="Ubuntu" panose="020B0604020202020204" charset="0"/>
              </a:rPr>
              <a:t>}}: Fecha y hora del sistema.</a:t>
            </a:r>
          </a:p>
          <a:p>
            <a:pPr marL="0" indent="0">
              <a:buNone/>
            </a:pPr>
            <a:endParaRPr lang="es-ES" sz="2000" dirty="0">
              <a:latin typeface="Ubuntu" panose="020B0604020202020204" charset="0"/>
            </a:endParaRPr>
          </a:p>
          <a:p>
            <a:r>
              <a:rPr lang="es-ES" sz="2000" dirty="0">
                <a:latin typeface="Ubuntu" panose="020B0604020202020204" charset="0"/>
              </a:rPr>
              <a:t>{{</a:t>
            </a:r>
            <a:r>
              <a:rPr lang="es-ES" sz="2000" dirty="0" err="1">
                <a:latin typeface="Ubuntu" panose="020B0604020202020204" charset="0"/>
              </a:rPr>
              <a:t>currentUserId</a:t>
            </a:r>
            <a:r>
              <a:rPr lang="es-ES" sz="2000" dirty="0">
                <a:latin typeface="Ubuntu" panose="020B0604020202020204" charset="0"/>
              </a:rPr>
              <a:t>}}: Identificador del usuario. </a:t>
            </a:r>
            <a:endParaRPr lang="es-ES" sz="2000" dirty="0">
              <a:solidFill>
                <a:srgbClr val="2DB7B0"/>
              </a:solidFill>
              <a:latin typeface="Ubuntu" panose="020B0604020202020204" charset="0"/>
            </a:endParaRPr>
          </a:p>
          <a:p>
            <a:pPr marL="0" indent="0">
              <a:buNone/>
            </a:pPr>
            <a:endParaRPr lang="es-ES" sz="2000" dirty="0">
              <a:solidFill>
                <a:srgbClr val="2DB7B0"/>
              </a:solidFill>
              <a:latin typeface="Ubuntu" panose="020B0604020202020204" charset="0"/>
            </a:endParaRPr>
          </a:p>
          <a:p>
            <a:r>
              <a:rPr lang="es-ES" sz="2000" dirty="0">
                <a:latin typeface="Ubuntu" panose="020B0604020202020204" charset="0"/>
              </a:rPr>
              <a:t>{{</a:t>
            </a:r>
            <a:r>
              <a:rPr lang="es-ES" sz="2000" dirty="0" err="1">
                <a:latin typeface="Ubuntu" panose="020B0604020202020204" charset="0"/>
              </a:rPr>
              <a:t>currentReference</a:t>
            </a:r>
            <a:r>
              <a:rPr lang="es-ES" sz="2000" dirty="0">
                <a:latin typeface="Ubuntu" panose="020B0604020202020204" charset="0"/>
              </a:rPr>
              <a:t>}}: Comodín usado a menudo como vínculo del usuario con un registro determinado de otro modelo de datos. Se indica en la propia ficha del usuario de </a:t>
            </a:r>
            <a:r>
              <a:rPr lang="es-ES" sz="2000" dirty="0" err="1">
                <a:latin typeface="Ubuntu" panose="020B0604020202020204" charset="0"/>
              </a:rPr>
              <a:t>flexygo</a:t>
            </a:r>
            <a:r>
              <a:rPr lang="es-ES" sz="2000" dirty="0">
                <a:latin typeface="Ubuntu" panose="020B0604020202020204" charset="0"/>
              </a:rPr>
              <a:t>.</a:t>
            </a:r>
            <a:endParaRPr lang="es-ES" sz="2000" dirty="0">
              <a:solidFill>
                <a:srgbClr val="2DB7B0"/>
              </a:solidFill>
              <a:latin typeface="Ubuntu" panose="020B0604020202020204" charset="0"/>
            </a:endParaRPr>
          </a:p>
          <a:p>
            <a:pPr marL="0" indent="0">
              <a:buNone/>
            </a:pPr>
            <a:endParaRPr lang="es-ES" sz="2000" dirty="0">
              <a:latin typeface="Ubuntu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68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Identificator</a:t>
            </a:r>
            <a:endParaRPr lang="es-ES" sz="3200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6897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Identificador de registro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1594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000" dirty="0">
                <a:latin typeface="Ubuntu" panose="020B0604020202020204" charset="0"/>
              </a:rPr>
              <a:t>Control pensado para aquellos campos cuya numeración se define en base de datos.</a:t>
            </a:r>
          </a:p>
          <a:p>
            <a:pPr marL="0" indent="0">
              <a:buNone/>
            </a:pPr>
            <a:endParaRPr lang="es-ES" sz="2000" dirty="0">
              <a:latin typeface="Ubuntu" panose="020B0604020202020204" charset="0"/>
            </a:endParaRPr>
          </a:p>
          <a:p>
            <a:r>
              <a:rPr lang="es-ES" sz="2000" dirty="0">
                <a:latin typeface="Ubuntu" panose="020B0604020202020204" charset="0"/>
              </a:rPr>
              <a:t>Para establecer una numeración de un campo desde </a:t>
            </a:r>
            <a:r>
              <a:rPr lang="es-ES" sz="2000" dirty="0" err="1">
                <a:latin typeface="Ubuntu" panose="020B0604020202020204" charset="0"/>
              </a:rPr>
              <a:t>flexygo</a:t>
            </a:r>
            <a:r>
              <a:rPr lang="es-ES" sz="2000" dirty="0">
                <a:latin typeface="Ubuntu" panose="020B0604020202020204" charset="0"/>
              </a:rPr>
              <a:t>, se puede utilizar un control de tipo </a:t>
            </a:r>
            <a:r>
              <a:rPr lang="es-ES" sz="2000" b="1" dirty="0" err="1">
                <a:latin typeface="Ubuntu" panose="020B0604020202020204" charset="0"/>
              </a:rPr>
              <a:t>Number</a:t>
            </a:r>
            <a:r>
              <a:rPr lang="es-ES" sz="2000" dirty="0">
                <a:latin typeface="Ubuntu" panose="020B0604020202020204" charset="0"/>
              </a:rPr>
              <a:t>, y configurarlo como </a:t>
            </a:r>
            <a:r>
              <a:rPr lang="es-ES" sz="2000" b="1" dirty="0">
                <a:latin typeface="Ubuntu" panose="020B0604020202020204" charset="0"/>
              </a:rPr>
              <a:t>autoincremento</a:t>
            </a:r>
            <a:r>
              <a:rPr lang="es-ES" sz="2000" dirty="0">
                <a:latin typeface="Ubuntu" panose="020B0604020202020204" charset="0"/>
              </a:rPr>
              <a:t>. Por defecto: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2C65710-1F1C-4489-A3E6-D900F61E5C4C}"/>
              </a:ext>
            </a:extLst>
          </p:cNvPr>
          <p:cNvSpPr txBox="1"/>
          <p:nvPr/>
        </p:nvSpPr>
        <p:spPr>
          <a:xfrm>
            <a:off x="2811086" y="4388117"/>
            <a:ext cx="6263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FF"/>
                </a:solidFill>
                <a:latin typeface="Consolas" panose="020B0609020204030204" pitchFamily="49" charset="0"/>
              </a:rPr>
              <a:t>ISNULL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PROPERTYNAME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+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1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TABLE</a:t>
            </a:r>
            <a:endParaRPr lang="es-E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726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Imagen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6897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Imagen, ¿embebida o de archivo?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3140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>
                <a:solidFill>
                  <a:srgbClr val="2DB7B0"/>
                </a:solidFill>
                <a:latin typeface="Ubuntu" panose="020B0604020202020204" charset="0"/>
              </a:rPr>
              <a:t>Embeded</a:t>
            </a:r>
            <a:r>
              <a:rPr lang="es-ES" dirty="0">
                <a:latin typeface="Ubuntu" panose="020B0604020202020204" charset="0"/>
              </a:rPr>
              <a:t>: se almacena en la BBDD en formato B64.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File</a:t>
            </a:r>
            <a:r>
              <a:rPr lang="es-ES" dirty="0">
                <a:latin typeface="Ubuntu" panose="020B0604020202020204" charset="0"/>
              </a:rPr>
              <a:t>: Almacena la imagen en archivo físico, dentro de la ruta establecida.</a:t>
            </a:r>
          </a:p>
          <a:p>
            <a:endParaRPr lang="es-ES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sz="1800" dirty="0">
                <a:latin typeface="Ubuntu" panose="020B0604020202020204" charset="0"/>
              </a:rPr>
              <a:t>Se recomienda mayoritariamente almacenar en archivo por temas de rendimiento y crecimiento de la base de datos.</a:t>
            </a:r>
            <a:endParaRPr lang="es-ES" dirty="0">
              <a:latin typeface="Ubuntu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05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Listas desplegables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6897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Listas desplegables, ¿Combo o </a:t>
            </a:r>
            <a:r>
              <a:rPr lang="es-ES" dirty="0" err="1">
                <a:latin typeface="Ubuntu" panose="020B0604020202020204" charset="0"/>
              </a:rPr>
              <a:t>DBCombo</a:t>
            </a:r>
            <a:r>
              <a:rPr lang="es-ES" dirty="0">
                <a:latin typeface="Ubuntu" panose="020B0604020202020204" charset="0"/>
              </a:rPr>
              <a:t>?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3140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Combo</a:t>
            </a:r>
            <a:r>
              <a:rPr lang="es-ES" dirty="0">
                <a:latin typeface="Ubuntu" panose="020B0604020202020204" charset="0"/>
              </a:rPr>
              <a:t>: Lista simple, pensada para orígenes de datos con pocos registros.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 err="1">
                <a:solidFill>
                  <a:srgbClr val="2DB7B0"/>
                </a:solidFill>
                <a:latin typeface="Ubuntu" panose="020B0604020202020204" charset="0"/>
              </a:rPr>
              <a:t>DBCombo</a:t>
            </a:r>
            <a:r>
              <a:rPr lang="es-ES" dirty="0">
                <a:latin typeface="Ubuntu" panose="020B0604020202020204" charset="0"/>
              </a:rPr>
              <a:t>: Lista paginada, diseñada para su rendimiento óptimo con tablas de muchos registros y que puedan crecer. Incluye una configuración de </a:t>
            </a:r>
            <a:r>
              <a:rPr lang="es-ES" dirty="0" err="1">
                <a:latin typeface="Ubuntu" panose="020B0604020202020204" charset="0"/>
              </a:rPr>
              <a:t>template</a:t>
            </a:r>
            <a:r>
              <a:rPr lang="es-ES" dirty="0">
                <a:latin typeface="Ubuntu" panose="020B0604020202020204" charset="0"/>
              </a:rPr>
              <a:t>, donde poder modificar el estilo gráfico de la lista.</a:t>
            </a:r>
          </a:p>
        </p:txBody>
      </p:sp>
    </p:spTree>
    <p:extLst>
      <p:ext uri="{BB962C8B-B14F-4D97-AF65-F5344CB8AC3E}">
        <p14:creationId xmlns:p14="http://schemas.microsoft.com/office/powerpoint/2010/main" val="2354780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907" y="625895"/>
            <a:ext cx="3106254" cy="99335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2D506DC-FE4B-4D11-823A-1C7896569DD7}"/>
              </a:ext>
            </a:extLst>
          </p:cNvPr>
          <p:cNvSpPr txBox="1"/>
          <p:nvPr/>
        </p:nvSpPr>
        <p:spPr>
          <a:xfrm>
            <a:off x="828553" y="3126114"/>
            <a:ext cx="104340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rgbClr val="00063A"/>
                </a:solidFill>
                <a:latin typeface="Ubuntu" panose="020B0504030602030204" pitchFamily="34" charset="0"/>
              </a:rPr>
              <a:t>¿Por dónde empiezo?</a:t>
            </a: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Conceptos básicos</a:t>
            </a: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24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Daniel Lutz</a:t>
            </a:r>
          </a:p>
          <a:p>
            <a:r>
              <a:rPr lang="es-ES" sz="2400" i="1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Instructor</a:t>
            </a:r>
            <a:endParaRPr lang="es-ES" sz="2400" i="1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B3BA384-855E-461F-BCE5-F591ED363547}"/>
              </a:ext>
            </a:extLst>
          </p:cNvPr>
          <p:cNvSpPr/>
          <p:nvPr/>
        </p:nvSpPr>
        <p:spPr>
          <a:xfrm>
            <a:off x="8175584" y="270433"/>
            <a:ext cx="37116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#flexygoffline</a:t>
            </a:r>
          </a:p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</a:t>
            </a:r>
            <a:r>
              <a:rPr lang="es-ES" sz="1200" i="1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desarrollaconflexygo</a:t>
            </a:r>
            <a:endParaRPr lang="es-ES" sz="1200" i="1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31411B4-B0E3-43CF-A89A-1D3427214F73}"/>
              </a:ext>
            </a:extLst>
          </p:cNvPr>
          <p:cNvSpPr/>
          <p:nvPr/>
        </p:nvSpPr>
        <p:spPr>
          <a:xfrm rot="5400000">
            <a:off x="1311604" y="3496104"/>
            <a:ext cx="45719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2DB7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81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Listas desplegables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139867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SQL</a:t>
            </a:r>
            <a:r>
              <a:rPr lang="es-ES" dirty="0">
                <a:latin typeface="Ubuntu" panose="020B0604020202020204" charset="0"/>
              </a:rPr>
              <a:t>: Proporciona un origen de datos </a:t>
            </a:r>
            <a:r>
              <a:rPr lang="es-ES" b="1" dirty="0">
                <a:solidFill>
                  <a:schemeClr val="accent1"/>
                </a:solidFill>
                <a:latin typeface="Ubuntu" panose="020B0604020202020204" charset="0"/>
              </a:rPr>
              <a:t>sin filtros</a:t>
            </a:r>
            <a:r>
              <a:rPr lang="es-ES" dirty="0">
                <a:latin typeface="Ubuntu" panose="020B0604020202020204" charset="0"/>
              </a:rPr>
              <a:t> que va a ser tenido en cuenta a la hora de diseñar la vista de datos de la lista de la colección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1D3F3F29-0C1B-4D9A-8C65-C7A80F76C5FA}"/>
              </a:ext>
            </a:extLst>
          </p:cNvPr>
          <p:cNvSpPr txBox="1">
            <a:spLocks/>
          </p:cNvSpPr>
          <p:nvPr/>
        </p:nvSpPr>
        <p:spPr>
          <a:xfrm>
            <a:off x="682907" y="3551536"/>
            <a:ext cx="10519611" cy="1148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SQL </a:t>
            </a:r>
            <a:r>
              <a:rPr lang="es-ES" dirty="0" err="1">
                <a:solidFill>
                  <a:srgbClr val="2DB7B0"/>
                </a:solidFill>
                <a:latin typeface="Ubuntu" panose="020B0604020202020204" charset="0"/>
              </a:rPr>
              <a:t>Edit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 (opcional)</a:t>
            </a:r>
            <a:r>
              <a:rPr lang="es-ES" dirty="0">
                <a:latin typeface="Ubuntu" panose="020B0604020202020204" charset="0"/>
              </a:rPr>
              <a:t>: Proporciona un origen de datos que va a ser tenido en cuenta únicamente en el formulario de edición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FDBD8E3-35CA-4CD1-B064-B8314C88B236}"/>
              </a:ext>
            </a:extLst>
          </p:cNvPr>
          <p:cNvSpPr txBox="1"/>
          <p:nvPr/>
        </p:nvSpPr>
        <p:spPr>
          <a:xfrm>
            <a:off x="3444271" y="3015343"/>
            <a:ext cx="4996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employee_id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EMPLOYEE</a:t>
            </a:r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CAAE038-DE0D-4E8A-9237-A4D08805AF78}"/>
              </a:ext>
            </a:extLst>
          </p:cNvPr>
          <p:cNvSpPr txBox="1"/>
          <p:nvPr/>
        </p:nvSpPr>
        <p:spPr>
          <a:xfrm>
            <a:off x="2394505" y="4888762"/>
            <a:ext cx="740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employee_id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EMPLOYEE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state_id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8245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DBCombo</a:t>
            </a:r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Template</a:t>
            </a:r>
            <a:endParaRPr lang="es-ES" sz="3200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13986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Configuración que permite introducir código HTML con el fin de personalizar una lista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1D3F3F29-0C1B-4D9A-8C65-C7A80F76C5FA}"/>
              </a:ext>
            </a:extLst>
          </p:cNvPr>
          <p:cNvSpPr txBox="1">
            <a:spLocks/>
          </p:cNvSpPr>
          <p:nvPr/>
        </p:nvSpPr>
        <p:spPr>
          <a:xfrm>
            <a:off x="682908" y="2854848"/>
            <a:ext cx="10519611" cy="1934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Permite el uso de {{marcado HTML}} del origen de datos y de variables de contexto. También contempla la utilización del </a:t>
            </a:r>
            <a:r>
              <a:rPr lang="es-ES" dirty="0" err="1">
                <a:latin typeface="Ubuntu" panose="020B0604020202020204" charset="0"/>
              </a:rPr>
              <a:t>flx-formats</a:t>
            </a:r>
            <a:r>
              <a:rPr lang="es-ES" dirty="0">
                <a:latin typeface="Ubuntu" panose="020B0604020202020204" charset="0"/>
              </a:rPr>
              <a:t>, que permite añadir algo de lógica a la plantilla.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CAAE038-DE0D-4E8A-9237-A4D08805AF78}"/>
              </a:ext>
            </a:extLst>
          </p:cNvPr>
          <p:cNvSpPr txBox="1"/>
          <p:nvPr/>
        </p:nvSpPr>
        <p:spPr>
          <a:xfrm>
            <a:off x="838199" y="4709280"/>
            <a:ext cx="49965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country_id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name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isoname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flag </a:t>
            </a:r>
          </a:p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COUNTRY </a:t>
            </a:r>
          </a:p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active 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endParaRPr lang="es-ES" sz="20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29D28B6-B56E-44CA-BB7A-56115F0C2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302" y="506733"/>
            <a:ext cx="2659006" cy="98188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14379CA-DD2B-4698-9AE5-D5FEA5D3C174}"/>
              </a:ext>
            </a:extLst>
          </p:cNvPr>
          <p:cNvSpPr txBox="1"/>
          <p:nvPr/>
        </p:nvSpPr>
        <p:spPr>
          <a:xfrm>
            <a:off x="6107798" y="4709279"/>
            <a:ext cx="415100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&lt;div&gt;</a:t>
            </a:r>
          </a:p>
          <a:p>
            <a:r>
              <a:rPr lang="en-US" sz="2000" dirty="0"/>
              <a:t>  </a:t>
            </a:r>
            <a:r>
              <a:rPr lang="en-US" sz="2000" dirty="0">
                <a:solidFill>
                  <a:schemeClr val="accent1"/>
                </a:solidFill>
              </a:rPr>
              <a:t>&lt;</a:t>
            </a:r>
            <a:r>
              <a:rPr lang="en-US" sz="2000" dirty="0" err="1">
                <a:solidFill>
                  <a:schemeClr val="accent1"/>
                </a:solidFill>
              </a:rPr>
              <a:t>i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class</a:t>
            </a:r>
            <a:r>
              <a:rPr lang="en-US" sz="2000" dirty="0">
                <a:solidFill>
                  <a:srgbClr val="7030A0"/>
                </a:solidFill>
              </a:rPr>
              <a:t>="{{flag}} margin-right-s"</a:t>
            </a:r>
            <a:r>
              <a:rPr lang="en-US" sz="2000" dirty="0">
                <a:solidFill>
                  <a:schemeClr val="accent1"/>
                </a:solidFill>
              </a:rPr>
              <a:t>&gt;&lt;/</a:t>
            </a:r>
            <a:r>
              <a:rPr lang="en-US" sz="2000" dirty="0" err="1">
                <a:solidFill>
                  <a:schemeClr val="accent1"/>
                </a:solidFill>
              </a:rPr>
              <a:t>i</a:t>
            </a:r>
            <a:r>
              <a:rPr lang="en-US" sz="2000" dirty="0">
                <a:solidFill>
                  <a:schemeClr val="accent1"/>
                </a:solidFill>
              </a:rPr>
              <a:t>&gt;</a:t>
            </a:r>
          </a:p>
          <a:p>
            <a:r>
              <a:rPr lang="en-US" sz="2000" dirty="0"/>
              <a:t>  {{</a:t>
            </a:r>
            <a:r>
              <a:rPr lang="en-US" sz="2000" dirty="0" err="1"/>
              <a:t>isoname</a:t>
            </a:r>
            <a:r>
              <a:rPr lang="en-US" sz="2000" dirty="0"/>
              <a:t>}}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&lt;/div&gt;</a:t>
            </a:r>
            <a:endParaRPr lang="es-E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60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Formats</a:t>
            </a:r>
            <a:endParaRPr lang="es-ES" sz="3200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412684"/>
            <a:ext cx="10519611" cy="2211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Nos permite, entre otras cosas, establecer algo de lógica en las plantillas HTML, pudiendo evaluar el valor del origen de datos. </a:t>
            </a:r>
          </a:p>
          <a:p>
            <a:pPr marL="0" indent="0">
              <a:buNone/>
            </a:pP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{{</a:t>
            </a:r>
            <a:r>
              <a:rPr lang="es-ES" dirty="0" err="1">
                <a:solidFill>
                  <a:srgbClr val="2DB7B0"/>
                </a:solidFill>
                <a:latin typeface="Ubuntu" panose="020B0604020202020204" charset="0"/>
              </a:rPr>
              <a:t>campo</a:t>
            </a:r>
            <a:r>
              <a:rPr lang="es-ES" dirty="0" err="1">
                <a:latin typeface="Ubuntu" panose="020B0604020202020204" charset="0"/>
              </a:rPr>
              <a:t>|format:</a:t>
            </a:r>
            <a:r>
              <a:rPr lang="es-ES" dirty="0" err="1">
                <a:solidFill>
                  <a:srgbClr val="0070C0"/>
                </a:solidFill>
                <a:latin typeface="Ubuntu" panose="020B0604020202020204" charset="0"/>
              </a:rPr>
              <a:t>opciones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}}</a:t>
            </a:r>
            <a:r>
              <a:rPr lang="es-ES" dirty="0">
                <a:latin typeface="Ubuntu" panose="020B0604020202020204" charset="0"/>
              </a:rPr>
              <a:t> </a:t>
            </a:r>
            <a:r>
              <a:rPr lang="es-ES" dirty="0" err="1">
                <a:latin typeface="Ubuntu" panose="020B0604020202020204" charset="0"/>
              </a:rPr>
              <a:t>Ej</a:t>
            </a:r>
            <a:r>
              <a:rPr lang="es-ES" dirty="0">
                <a:latin typeface="Ubuntu" panose="020B0604020202020204" charset="0"/>
              </a:rPr>
              <a:t>: 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{{</a:t>
            </a:r>
            <a:r>
              <a:rPr lang="es-ES" dirty="0" err="1">
                <a:solidFill>
                  <a:srgbClr val="2DB7B0"/>
                </a:solidFill>
                <a:latin typeface="Ubuntu" panose="020B0604020202020204" charset="0"/>
              </a:rPr>
              <a:t>image</a:t>
            </a:r>
            <a:r>
              <a:rPr lang="es-ES" dirty="0" err="1">
                <a:latin typeface="Ubuntu" panose="020B0604020202020204" charset="0"/>
              </a:rPr>
              <a:t>|isnull:</a:t>
            </a:r>
            <a:r>
              <a:rPr lang="es-ES" dirty="0" err="1">
                <a:solidFill>
                  <a:srgbClr val="0070C0"/>
                </a:solidFill>
                <a:latin typeface="Ubuntu" panose="020B0604020202020204" charset="0"/>
              </a:rPr>
              <a:t>avatarblank.jpg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}} 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3429000"/>
            <a:ext cx="10519611" cy="4354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23D6C3E-B116-411D-B986-D2C7311B3412}"/>
              </a:ext>
            </a:extLst>
          </p:cNvPr>
          <p:cNvSpPr txBox="1"/>
          <p:nvPr/>
        </p:nvSpPr>
        <p:spPr>
          <a:xfrm>
            <a:off x="2331187" y="3622701"/>
            <a:ext cx="752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FF"/>
                </a:solidFill>
                <a:latin typeface="Consolas" panose="020B0609020204030204" pitchFamily="49" charset="0"/>
              </a:rPr>
              <a:t>type_id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descrip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ACCOUNT_TYPE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descrip</a:t>
            </a:r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E1ABB22-4950-41BB-AEF8-6FC722CC159A}"/>
              </a:ext>
            </a:extLst>
          </p:cNvPr>
          <p:cNvSpPr txBox="1"/>
          <p:nvPr/>
        </p:nvSpPr>
        <p:spPr>
          <a:xfrm>
            <a:off x="1789862" y="4147748"/>
            <a:ext cx="8612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DB7B0"/>
                </a:solidFill>
              </a:rPr>
              <a:t>{{</a:t>
            </a:r>
            <a:r>
              <a:rPr lang="en-US" sz="2000" dirty="0" err="1">
                <a:solidFill>
                  <a:srgbClr val="2DB7B0"/>
                </a:solidFill>
              </a:rPr>
              <a:t>type_id</a:t>
            </a:r>
            <a:r>
              <a:rPr lang="en-US" sz="2000" dirty="0" err="1">
                <a:solidFill>
                  <a:schemeClr val="accent1"/>
                </a:solidFill>
              </a:rPr>
              <a:t>|</a:t>
            </a:r>
            <a:r>
              <a:rPr lang="en-US" sz="2000" dirty="0" err="1"/>
              <a:t>switch</a:t>
            </a:r>
            <a:r>
              <a:rPr lang="en-US" sz="2000" dirty="0">
                <a:solidFill>
                  <a:schemeClr val="accent1"/>
                </a:solidFill>
              </a:rPr>
              <a:t>:</a:t>
            </a:r>
            <a:r>
              <a:rPr lang="en-US" sz="2000" dirty="0"/>
              <a:t>[0</a:t>
            </a:r>
            <a:r>
              <a:rPr lang="en-US" sz="2000" dirty="0">
                <a:solidFill>
                  <a:schemeClr val="accent1"/>
                </a:solidFill>
              </a:rPr>
              <a:t>: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txt-warning</a:t>
            </a:r>
            <a:r>
              <a:rPr lang="en-US" sz="2000" dirty="0">
                <a:solidFill>
                  <a:schemeClr val="accent1"/>
                </a:solidFill>
              </a:rPr>
              <a:t>,</a:t>
            </a:r>
            <a:r>
              <a:rPr lang="en-US" sz="2000" dirty="0"/>
              <a:t>1:</a:t>
            </a:r>
            <a:r>
              <a:rPr lang="en-US" sz="2000" dirty="0">
                <a:solidFill>
                  <a:srgbClr val="009089"/>
                </a:solidFill>
              </a:rPr>
              <a:t>txt-outstanding</a:t>
            </a:r>
            <a:r>
              <a:rPr lang="en-US" sz="2000" dirty="0">
                <a:solidFill>
                  <a:schemeClr val="accent1"/>
                </a:solidFill>
              </a:rPr>
              <a:t>,</a:t>
            </a:r>
            <a:r>
              <a:rPr lang="en-US" sz="2000" dirty="0"/>
              <a:t>2:</a:t>
            </a:r>
            <a:r>
              <a:rPr lang="en-US" sz="2000" dirty="0">
                <a:solidFill>
                  <a:srgbClr val="CA3A6B"/>
                </a:solidFill>
              </a:rPr>
              <a:t>txt-tools</a:t>
            </a:r>
            <a:r>
              <a:rPr lang="en-US" sz="2000" dirty="0">
                <a:solidFill>
                  <a:schemeClr val="accent1"/>
                </a:solidFill>
              </a:rPr>
              <a:t>,</a:t>
            </a:r>
            <a:r>
              <a:rPr lang="en-US" sz="2000" dirty="0"/>
              <a:t>else: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txt-primary</a:t>
            </a:r>
            <a:r>
              <a:rPr lang="en-US" sz="2000" dirty="0"/>
              <a:t>]</a:t>
            </a:r>
            <a:r>
              <a:rPr lang="en-US" sz="2000" dirty="0">
                <a:solidFill>
                  <a:srgbClr val="2DB7B0"/>
                </a:solidFill>
              </a:rPr>
              <a:t>}}</a:t>
            </a:r>
            <a:endParaRPr lang="es-ES" sz="2000" dirty="0">
              <a:solidFill>
                <a:srgbClr val="2DB7B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FE267C9-BF9B-4987-836A-515F3BDE5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50" y="4829763"/>
            <a:ext cx="4152900" cy="149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50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Custom</a:t>
            </a:r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 control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6897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Reutilizar una configuración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31403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>
                <a:latin typeface="Ubuntu" panose="020B0604020202020204" charset="0"/>
              </a:rPr>
              <a:t>Permite heredar una configuración de controles de cualquier tipo.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Sumamente útil para cuando se necesita el mismo comportamiento del control en distintos formularios.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Simplifica el trabajo evitando errores y duplicidades.</a:t>
            </a:r>
          </a:p>
        </p:txBody>
      </p:sp>
    </p:spTree>
    <p:extLst>
      <p:ext uri="{BB962C8B-B14F-4D97-AF65-F5344CB8AC3E}">
        <p14:creationId xmlns:p14="http://schemas.microsoft.com/office/powerpoint/2010/main" val="370323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Coordinate</a:t>
            </a:r>
            <a:endParaRPr lang="es-ES" sz="3200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6897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Localización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3140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>
                <a:latin typeface="Ubuntu" panose="020B0604020202020204" charset="0"/>
              </a:rPr>
              <a:t>Control que permite guardar las coordenadas geográficas donde se encuentra el dispositivo.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Necesita de una 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Google API Key</a:t>
            </a:r>
            <a:r>
              <a:rPr lang="es-ES" dirty="0">
                <a:latin typeface="Ubuntu" panose="020B0604020202020204" charset="0"/>
              </a:rPr>
              <a:t>, que debe estar notificada en el apartado de entorno-parámetros-Google.</a:t>
            </a:r>
          </a:p>
        </p:txBody>
      </p:sp>
      <p:pic>
        <p:nvPicPr>
          <p:cNvPr id="4100" name="Picture 4" descr="cdn.vox-cdn.com/thumbor/pOMbzDvdEWS8NIeUuhxp23w...">
            <a:extLst>
              <a:ext uri="{FF2B5EF4-FFF2-40B4-BE49-F238E27FC236}">
                <a16:creationId xmlns:a16="http://schemas.microsoft.com/office/drawing/2014/main" id="{E7984E52-624B-4F2F-9010-2D1EC48AA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4991" y="619114"/>
            <a:ext cx="1654629" cy="1654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02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Dependencias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127893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Actúan en tiempo de ejecución, permitiendo cambiar el comportamiento de los controles en base a los datos que establece el usuario en el formulario de edición. </a:t>
            </a: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Valor, estilos, visibilidad, origen de datos de combos, </a:t>
            </a:r>
            <a:r>
              <a:rPr lang="es-ES" dirty="0" err="1">
                <a:latin typeface="Ubuntu" panose="020B0604020202020204" charset="0"/>
              </a:rPr>
              <a:t>etc</a:t>
            </a:r>
            <a:endParaRPr lang="es-ES" dirty="0">
              <a:latin typeface="Ubuntu" panose="020B0604020202020204" charset="0"/>
            </a:endParaRP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3140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El lenguaje de cálculo es T-SQL.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Se puede referenciar al valor que tiene otro control en el formulario usando 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{{propiedad}}</a:t>
            </a:r>
            <a:r>
              <a:rPr lang="es-ES" dirty="0">
                <a:latin typeface="Ubuntu" panose="020B0604020202020204" charset="0"/>
              </a:rPr>
              <a:t>.</a:t>
            </a:r>
          </a:p>
          <a:p>
            <a:endParaRPr lang="es-ES" dirty="0">
              <a:latin typeface="Ubuntu" panose="020B060402020202020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23D6C3E-B116-411D-B986-D2C7311B3412}"/>
              </a:ext>
            </a:extLst>
          </p:cNvPr>
          <p:cNvSpPr txBox="1"/>
          <p:nvPr/>
        </p:nvSpPr>
        <p:spPr>
          <a:xfrm>
            <a:off x="1418077" y="5394138"/>
            <a:ext cx="904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case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FF"/>
                </a:solidFill>
                <a:latin typeface="Consolas" panose="020B0609020204030204" pitchFamily="49" charset="0"/>
              </a:rPr>
              <a:t>isnull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DB7B0"/>
                </a:solidFill>
                <a:latin typeface="Consolas" panose="020B0609020204030204" pitchFamily="49" charset="0"/>
              </a:rPr>
              <a:t>{{</a:t>
            </a:r>
            <a:r>
              <a:rPr lang="en-US" sz="1800" dirty="0" err="1">
                <a:solidFill>
                  <a:srgbClr val="2DB7B0"/>
                </a:solidFill>
                <a:latin typeface="Consolas" panose="020B0609020204030204" pitchFamily="49" charset="0"/>
              </a:rPr>
              <a:t>state_id</a:t>
            </a:r>
            <a:r>
              <a:rPr lang="en-US" sz="1800" dirty="0">
                <a:solidFill>
                  <a:srgbClr val="2DB7B0"/>
                </a:solidFill>
                <a:latin typeface="Consolas" panose="020B0609020204030204" pitchFamily="49" charset="0"/>
              </a:rPr>
              <a:t>}},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1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FF"/>
                </a:solidFill>
                <a:latin typeface="Consolas" panose="020B0609020204030204" pitchFamily="49" charset="0"/>
              </a:rPr>
              <a:t>getdate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null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3669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907" y="625895"/>
            <a:ext cx="3106254" cy="99335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2D506DC-FE4B-4D11-823A-1C7896569DD7}"/>
              </a:ext>
            </a:extLst>
          </p:cNvPr>
          <p:cNvSpPr txBox="1"/>
          <p:nvPr/>
        </p:nvSpPr>
        <p:spPr>
          <a:xfrm>
            <a:off x="828553" y="3126114"/>
            <a:ext cx="104340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rgbClr val="00063A"/>
                </a:solidFill>
                <a:latin typeface="Ubuntu" panose="020B0504030602030204" pitchFamily="34" charset="0"/>
              </a:rPr>
              <a:t>Creación de lista</a:t>
            </a: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Object</a:t>
            </a:r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 </a:t>
            </a:r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 (paso 3) y vistas de datos</a:t>
            </a: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24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Daniel Lutz</a:t>
            </a:r>
          </a:p>
          <a:p>
            <a:r>
              <a:rPr lang="es-ES" sz="2400" i="1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Instructor</a:t>
            </a:r>
            <a:endParaRPr lang="es-ES" sz="2400" i="1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B3BA384-855E-461F-BCE5-F591ED363547}"/>
              </a:ext>
            </a:extLst>
          </p:cNvPr>
          <p:cNvSpPr/>
          <p:nvPr/>
        </p:nvSpPr>
        <p:spPr>
          <a:xfrm>
            <a:off x="8175584" y="270433"/>
            <a:ext cx="37116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#flexygoffline</a:t>
            </a:r>
          </a:p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</a:t>
            </a:r>
            <a:r>
              <a:rPr lang="es-ES" sz="1200" i="1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desarrollaconflexygo</a:t>
            </a:r>
            <a:endParaRPr lang="es-ES" sz="1200" i="1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31411B4-B0E3-43CF-A89A-1D3427214F73}"/>
              </a:ext>
            </a:extLst>
          </p:cNvPr>
          <p:cNvSpPr/>
          <p:nvPr/>
        </p:nvSpPr>
        <p:spPr>
          <a:xfrm rot="5400000">
            <a:off x="1311604" y="3496104"/>
            <a:ext cx="45719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2DB7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40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Lista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1"/>
            <a:ext cx="10519611" cy="2617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Asistente para construir una vista de datos relacionada al objeto que servirá, en primera instancia, como “listado por defecto”. Quedará accesible en el menú de </a:t>
            </a:r>
            <a:r>
              <a:rPr lang="es-ES" dirty="0" err="1">
                <a:latin typeface="Ubuntu" panose="020B0604020202020204" charset="0"/>
              </a:rPr>
              <a:t>templates</a:t>
            </a:r>
            <a:r>
              <a:rPr lang="es-ES" dirty="0">
                <a:latin typeface="Ubuntu" panose="020B0604020202020204" charset="0"/>
              </a:rPr>
              <a:t> de la barra de herramientas del módulo de lista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6329647-062F-4211-A118-64BDC1CB1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696" y="3734878"/>
            <a:ext cx="5646607" cy="273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01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Vistas de datos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836194" y="1432538"/>
            <a:ext cx="10519611" cy="465076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La vista de datos es una SQL almacenada en </a:t>
            </a:r>
            <a:r>
              <a:rPr lang="es-ES" dirty="0" err="1">
                <a:latin typeface="Ubuntu" panose="020B0604020202020204" charset="0"/>
              </a:rPr>
              <a:t>flexygo</a:t>
            </a:r>
            <a:r>
              <a:rPr lang="es-ES" dirty="0">
                <a:latin typeface="Ubuntu" panose="020B0604020202020204" charset="0"/>
              </a:rPr>
              <a:t>.</a:t>
            </a:r>
          </a:p>
          <a:p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En la sentencia SELECT debe estar especificada la clave primaria de la tabla del objeto.</a:t>
            </a:r>
          </a:p>
          <a:p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Al generar la lista, la vista de datos se genera como </a:t>
            </a:r>
            <a:r>
              <a:rPr lang="es-ES" dirty="0" err="1">
                <a:solidFill>
                  <a:srgbClr val="2DB7B0"/>
                </a:solidFill>
                <a:latin typeface="Ubuntu" panose="020B0604020202020204" charset="0"/>
              </a:rPr>
              <a:t>ObjectName</a:t>
            </a:r>
            <a:r>
              <a:rPr lang="es-ES" dirty="0" err="1">
                <a:latin typeface="Ubuntu" panose="020B0604020202020204" charset="0"/>
              </a:rPr>
              <a:t>DefaultList</a:t>
            </a:r>
            <a:r>
              <a:rPr lang="es-ES" dirty="0">
                <a:latin typeface="Ubuntu" panose="020B0604020202020204" charset="0"/>
              </a:rPr>
              <a:t> con la opción de mostrar como cuadrícula.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Debe contener la tabla principal del objeto, sin alias.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En caso de realizar una modificación en una propiedad del objeto que contenga un control de tipo combo, es conveniente quitar el campo de la lista y volver a añadirlo</a:t>
            </a:r>
          </a:p>
          <a:p>
            <a:endParaRPr lang="es-ES" dirty="0">
              <a:latin typeface="Ubuntu" panose="020B0604020202020204" charset="0"/>
            </a:endParaRPr>
          </a:p>
          <a:p>
            <a:endParaRPr lang="es-ES" dirty="0">
              <a:latin typeface="Ubuntu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36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Objetos</a:t>
            </a: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Vistas de datos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836194" y="1432538"/>
            <a:ext cx="10519611" cy="4650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Sirven como orígenes de datos para los </a:t>
            </a:r>
            <a:r>
              <a:rPr lang="es-ES" dirty="0" err="1">
                <a:latin typeface="Ubuntu" panose="020B0604020202020204" charset="0"/>
              </a:rPr>
              <a:t>templates</a:t>
            </a:r>
            <a:r>
              <a:rPr lang="es-ES" dirty="0">
                <a:latin typeface="Ubuntu" panose="020B0604020202020204" charset="0"/>
              </a:rPr>
              <a:t>.</a:t>
            </a:r>
          </a:p>
          <a:p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Se pueden definir vistas complementarias que nada tengan que ver con el objeto y su tabla, en tal caso hay que seleccionar la opción de </a:t>
            </a:r>
            <a:r>
              <a:rPr lang="es-ES" dirty="0">
                <a:solidFill>
                  <a:srgbClr val="2DB7B0"/>
                </a:solidFill>
                <a:latin typeface="Ubuntu" panose="020B0604020202020204" charset="0"/>
              </a:rPr>
              <a:t>no filtrar</a:t>
            </a:r>
          </a:p>
          <a:p>
            <a:endParaRPr lang="es-ES" dirty="0">
              <a:solidFill>
                <a:srgbClr val="2DB7B0"/>
              </a:solidFill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También se utilizan para dotar de información a determinados módulos como Timeline, </a:t>
            </a:r>
            <a:r>
              <a:rPr lang="es-ES" dirty="0" err="1">
                <a:latin typeface="Ubuntu" panose="020B0604020202020204" charset="0"/>
              </a:rPr>
              <a:t>Scheduller</a:t>
            </a:r>
            <a:r>
              <a:rPr lang="es-ES" dirty="0">
                <a:latin typeface="Ubuntu" panose="020B0604020202020204" charset="0"/>
              </a:rPr>
              <a:t> o Kanban.</a:t>
            </a:r>
          </a:p>
          <a:p>
            <a:endParaRPr lang="es-ES" dirty="0">
              <a:latin typeface="Ubuntu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31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Conceptos básicos</a:t>
            </a: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Modelo de datos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4 Rectángulo">
            <a:extLst>
              <a:ext uri="{FF2B5EF4-FFF2-40B4-BE49-F238E27FC236}">
                <a16:creationId xmlns:a16="http://schemas.microsoft.com/office/drawing/2014/main" id="{8E8BC6F3-FDC3-457F-B018-2291FE76F4B2}"/>
              </a:ext>
            </a:extLst>
          </p:cNvPr>
          <p:cNvSpPr/>
          <p:nvPr/>
        </p:nvSpPr>
        <p:spPr>
          <a:xfrm>
            <a:off x="682908" y="1928878"/>
            <a:ext cx="1082618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Podemos “dejar caer” un </a:t>
            </a:r>
            <a:r>
              <a:rPr lang="es-ES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flexygo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sobre cualquier modelo de datos relacional. Ya sea propio o de terceros.</a:t>
            </a:r>
            <a:endParaRPr lang="es-ES" sz="2800" b="1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4 Rectángulo">
            <a:extLst>
              <a:ext uri="{FF2B5EF4-FFF2-40B4-BE49-F238E27FC236}">
                <a16:creationId xmlns:a16="http://schemas.microsoft.com/office/drawing/2014/main" id="{696A819F-DE7A-4478-AAF1-0C8C3A9F05E5}"/>
              </a:ext>
            </a:extLst>
          </p:cNvPr>
          <p:cNvSpPr/>
          <p:nvPr/>
        </p:nvSpPr>
        <p:spPr>
          <a:xfrm>
            <a:off x="682908" y="3313296"/>
            <a:ext cx="1082618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 modelo de datos va a condicionar directamente al proyecto a nivel de estructura y de rendimiento. </a:t>
            </a:r>
            <a:endParaRPr lang="es-ES" sz="2800" b="1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4 Rectángulo">
            <a:extLst>
              <a:ext uri="{FF2B5EF4-FFF2-40B4-BE49-F238E27FC236}">
                <a16:creationId xmlns:a16="http://schemas.microsoft.com/office/drawing/2014/main" id="{FE7BCBBC-8B1D-49A9-8095-9EEB317DDC67}"/>
              </a:ext>
            </a:extLst>
          </p:cNvPr>
          <p:cNvSpPr/>
          <p:nvPr/>
        </p:nvSpPr>
        <p:spPr>
          <a:xfrm>
            <a:off x="682908" y="4697714"/>
            <a:ext cx="1082618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 tablas deben disponer, obligatoriamente, de una clave primaria, única o compuesta. </a:t>
            </a:r>
            <a:endParaRPr lang="es-ES" sz="2800" b="1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981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907" y="625895"/>
            <a:ext cx="3106254" cy="99335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2D506DC-FE4B-4D11-823A-1C7896569DD7}"/>
              </a:ext>
            </a:extLst>
          </p:cNvPr>
          <p:cNvSpPr txBox="1"/>
          <p:nvPr/>
        </p:nvSpPr>
        <p:spPr>
          <a:xfrm>
            <a:off x="828553" y="3126114"/>
            <a:ext cx="104340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 err="1">
                <a:solidFill>
                  <a:srgbClr val="00063A"/>
                </a:solidFill>
                <a:latin typeface="Ubuntu" panose="020B0504030602030204" pitchFamily="34" charset="0"/>
              </a:rPr>
              <a:t>Templates</a:t>
            </a:r>
            <a:endParaRPr lang="es-ES" sz="40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Object</a:t>
            </a:r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 </a:t>
            </a:r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 (paso 4)</a:t>
            </a: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24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Daniel Lutz</a:t>
            </a:r>
          </a:p>
          <a:p>
            <a:r>
              <a:rPr lang="es-ES" sz="2400" i="1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Instructor</a:t>
            </a:r>
            <a:endParaRPr lang="es-ES" sz="2400" i="1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B3BA384-855E-461F-BCE5-F591ED363547}"/>
              </a:ext>
            </a:extLst>
          </p:cNvPr>
          <p:cNvSpPr/>
          <p:nvPr/>
        </p:nvSpPr>
        <p:spPr>
          <a:xfrm>
            <a:off x="8175584" y="270433"/>
            <a:ext cx="37116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#flexygoffline</a:t>
            </a:r>
          </a:p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</a:t>
            </a:r>
            <a:r>
              <a:rPr lang="es-ES" sz="1200" i="1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desarrollaconflexygo</a:t>
            </a:r>
            <a:endParaRPr lang="es-ES" sz="1200" i="1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31411B4-B0E3-43CF-A89A-1D3427214F73}"/>
              </a:ext>
            </a:extLst>
          </p:cNvPr>
          <p:cNvSpPr/>
          <p:nvPr/>
        </p:nvSpPr>
        <p:spPr>
          <a:xfrm rot="5400000">
            <a:off x="1311604" y="3496104"/>
            <a:ext cx="45719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2DB7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33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Templates</a:t>
            </a:r>
            <a:endParaRPr lang="es-ES" sz="3200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1278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Definen una visualización alternativa de la lista y del formulario de visualización del objeto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2672643"/>
            <a:ext cx="10519611" cy="3140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Necesitan de una vista de datos como origen de datos.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Con un simple marcado HTML y uso de </a:t>
            </a:r>
            <a:r>
              <a:rPr lang="es-ES" dirty="0" err="1">
                <a:latin typeface="Ubuntu" panose="020B0604020202020204" charset="0"/>
              </a:rPr>
              <a:t>formats</a:t>
            </a:r>
            <a:r>
              <a:rPr lang="es-ES" dirty="0">
                <a:latin typeface="Ubuntu" panose="020B0604020202020204" charset="0"/>
              </a:rPr>
              <a:t> y web-</a:t>
            </a:r>
            <a:r>
              <a:rPr lang="es-ES" dirty="0" err="1">
                <a:latin typeface="Ubuntu" panose="020B0604020202020204" charset="0"/>
              </a:rPr>
              <a:t>components</a:t>
            </a:r>
            <a:r>
              <a:rPr lang="es-ES" dirty="0">
                <a:latin typeface="Ubuntu" panose="020B0604020202020204" charset="0"/>
              </a:rPr>
              <a:t> se puede cambiar totalmente el aspecto de la aplicación.</a:t>
            </a:r>
          </a:p>
          <a:p>
            <a:endParaRPr lang="es-ES" dirty="0">
              <a:latin typeface="Ubuntu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397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Templates</a:t>
            </a:r>
            <a:endParaRPr lang="es-ES" sz="3200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D5B2E10-914C-4781-A17E-60483B479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380" y="2652887"/>
            <a:ext cx="3743864" cy="3106059"/>
          </a:xfrm>
          <a:prstGeom prst="rect">
            <a:avLst/>
          </a:prstGeom>
        </p:spPr>
      </p:pic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BC429661-71AE-4C46-B4BF-E506EEC46B64}"/>
              </a:ext>
            </a:extLst>
          </p:cNvPr>
          <p:cNvSpPr txBox="1">
            <a:spLocks/>
          </p:cNvSpPr>
          <p:nvPr/>
        </p:nvSpPr>
        <p:spPr>
          <a:xfrm>
            <a:off x="682908" y="1400102"/>
            <a:ext cx="10519611" cy="1278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Diferentes visualizaciones para la misma lista de cuentas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6E8B8949-1666-4406-B9A3-7EA2BD043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886" y="2679032"/>
            <a:ext cx="6292206" cy="126189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3F465478-B948-4563-8C5F-55B0CD5EBE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0870" y="4369668"/>
            <a:ext cx="6378222" cy="138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88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907" y="625895"/>
            <a:ext cx="3106254" cy="99335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2D506DC-FE4B-4D11-823A-1C7896569DD7}"/>
              </a:ext>
            </a:extLst>
          </p:cNvPr>
          <p:cNvSpPr txBox="1"/>
          <p:nvPr/>
        </p:nvSpPr>
        <p:spPr>
          <a:xfrm>
            <a:off x="828553" y="3126114"/>
            <a:ext cx="104340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rgbClr val="00063A"/>
                </a:solidFill>
                <a:latin typeface="Ubuntu" panose="020B0504030602030204" pitchFamily="34" charset="0"/>
              </a:rPr>
              <a:t>Propiedades </a:t>
            </a:r>
            <a:r>
              <a:rPr lang="es-ES" sz="4000" dirty="0" err="1">
                <a:solidFill>
                  <a:srgbClr val="00063A"/>
                </a:solidFill>
                <a:latin typeface="Ubuntu" panose="020B0504030602030204" pitchFamily="34" charset="0"/>
              </a:rPr>
              <a:t>edit</a:t>
            </a:r>
            <a:r>
              <a:rPr lang="es-ES" sz="4000" dirty="0">
                <a:solidFill>
                  <a:srgbClr val="00063A"/>
                </a:solidFill>
                <a:latin typeface="Ubuntu" panose="020B0504030602030204" pitchFamily="34" charset="0"/>
              </a:rPr>
              <a:t> </a:t>
            </a:r>
            <a:r>
              <a:rPr lang="es-ES" sz="4000" dirty="0" err="1">
                <a:solidFill>
                  <a:srgbClr val="00063A"/>
                </a:solidFill>
                <a:latin typeface="Ubuntu" panose="020B0504030602030204" pitchFamily="34" charset="0"/>
              </a:rPr>
              <a:t>grid</a:t>
            </a:r>
            <a:endParaRPr lang="es-ES" sz="40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Object</a:t>
            </a:r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 </a:t>
            </a:r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 (paso 5)</a:t>
            </a: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24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Daniel Lutz</a:t>
            </a:r>
          </a:p>
          <a:p>
            <a:r>
              <a:rPr lang="es-ES" sz="2400" i="1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Instructor</a:t>
            </a:r>
            <a:endParaRPr lang="es-ES" sz="2400" i="1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B3BA384-855E-461F-BCE5-F591ED363547}"/>
              </a:ext>
            </a:extLst>
          </p:cNvPr>
          <p:cNvSpPr/>
          <p:nvPr/>
        </p:nvSpPr>
        <p:spPr>
          <a:xfrm>
            <a:off x="8175584" y="270433"/>
            <a:ext cx="37116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#flexygoffline</a:t>
            </a:r>
          </a:p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</a:t>
            </a:r>
            <a:r>
              <a:rPr lang="es-ES" sz="1200" i="1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desarrollaconflexygo</a:t>
            </a:r>
            <a:endParaRPr lang="es-ES" sz="1200" i="1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31411B4-B0E3-43CF-A89A-1D3427214F73}"/>
              </a:ext>
            </a:extLst>
          </p:cNvPr>
          <p:cNvSpPr/>
          <p:nvPr/>
        </p:nvSpPr>
        <p:spPr>
          <a:xfrm rot="5400000">
            <a:off x="1311604" y="3496104"/>
            <a:ext cx="45719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2DB7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245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Edit</a:t>
            </a:r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ES" sz="32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grid</a:t>
            </a:r>
            <a:endParaRPr lang="es-ES" sz="3200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5B6151F-A45A-4DAC-910D-55C059C5E2E1}"/>
              </a:ext>
            </a:extLst>
          </p:cNvPr>
          <p:cNvSpPr txBox="1">
            <a:spLocks/>
          </p:cNvSpPr>
          <p:nvPr/>
        </p:nvSpPr>
        <p:spPr>
          <a:xfrm>
            <a:off x="682908" y="1584012"/>
            <a:ext cx="10519611" cy="1278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sz="1000" dirty="0">
              <a:latin typeface="Ubuntu" panose="020B0604020202020204" charset="0"/>
            </a:endParaRP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Permite definir un formulario “en horizontal”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317C066-797D-41B8-9561-08A64E9D8740}"/>
              </a:ext>
            </a:extLst>
          </p:cNvPr>
          <p:cNvSpPr txBox="1">
            <a:spLocks/>
          </p:cNvSpPr>
          <p:nvPr/>
        </p:nvSpPr>
        <p:spPr>
          <a:xfrm>
            <a:off x="990599" y="2672642"/>
            <a:ext cx="10519611" cy="341065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Para su implementación, se necesita diseñar un módulo específico llamado </a:t>
            </a:r>
            <a:r>
              <a:rPr lang="es-ES" dirty="0" err="1">
                <a:latin typeface="Ubuntu" panose="020B0604020202020204" charset="0"/>
              </a:rPr>
              <a:t>Object</a:t>
            </a:r>
            <a:r>
              <a:rPr lang="es-ES" dirty="0">
                <a:latin typeface="Ubuntu" panose="020B0604020202020204" charset="0"/>
              </a:rPr>
              <a:t> </a:t>
            </a:r>
            <a:r>
              <a:rPr lang="es-ES" dirty="0" err="1">
                <a:latin typeface="Ubuntu" panose="020B0604020202020204" charset="0"/>
              </a:rPr>
              <a:t>Edit</a:t>
            </a:r>
            <a:r>
              <a:rPr lang="es-ES" dirty="0">
                <a:latin typeface="Ubuntu" panose="020B0604020202020204" charset="0"/>
              </a:rPr>
              <a:t> </a:t>
            </a:r>
            <a:r>
              <a:rPr lang="es-ES" dirty="0" err="1">
                <a:latin typeface="Ubuntu" panose="020B0604020202020204" charset="0"/>
              </a:rPr>
              <a:t>List</a:t>
            </a:r>
            <a:r>
              <a:rPr lang="es-ES" dirty="0">
                <a:latin typeface="Ubuntu" panose="020B0604020202020204" charset="0"/>
              </a:rPr>
              <a:t>.</a:t>
            </a:r>
          </a:p>
          <a:p>
            <a:pPr marL="0" indent="0">
              <a:buNone/>
            </a:pPr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Define propiedades relacionadas a la colección.</a:t>
            </a:r>
          </a:p>
          <a:p>
            <a:endParaRPr lang="es-ES" dirty="0">
              <a:latin typeface="Ubuntu" panose="020B0604020202020204" charset="0"/>
            </a:endParaRPr>
          </a:p>
          <a:p>
            <a:r>
              <a:rPr lang="es-ES" dirty="0">
                <a:latin typeface="Ubuntu" panose="020B0604020202020204" charset="0"/>
              </a:rPr>
              <a:t>Un ejemplo lo tenemos en la pantalla de </a:t>
            </a:r>
            <a:r>
              <a:rPr lang="es-ES" dirty="0" err="1">
                <a:latin typeface="Ubuntu" panose="020B0604020202020204" charset="0"/>
              </a:rPr>
              <a:t>settings</a:t>
            </a:r>
            <a:r>
              <a:rPr lang="es-ES" dirty="0">
                <a:latin typeface="Ubuntu" panose="020B0604020202020204" charset="0"/>
              </a:rPr>
              <a:t> de </a:t>
            </a:r>
            <a:r>
              <a:rPr lang="es-ES" dirty="0" err="1">
                <a:latin typeface="Ubuntu" panose="020B0604020202020204" charset="0"/>
              </a:rPr>
              <a:t>flexygo</a:t>
            </a:r>
            <a:r>
              <a:rPr lang="es-ES" dirty="0">
                <a:latin typeface="Ubuntu" panose="020B0604020202020204" charset="0"/>
              </a:rPr>
              <a:t>.</a:t>
            </a:r>
          </a:p>
          <a:p>
            <a:endParaRPr lang="es-ES" dirty="0">
              <a:latin typeface="Ubuntu" panose="020B060402020202020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B07DDBA-08E2-411E-9E64-090442010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126" y="417627"/>
            <a:ext cx="5046830" cy="124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57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uadroTexto 20">
            <a:extLst>
              <a:ext uri="{FF2B5EF4-FFF2-40B4-BE49-F238E27FC236}">
                <a16:creationId xmlns:a16="http://schemas.microsoft.com/office/drawing/2014/main" id="{E4441666-4C63-47F0-A508-414CD2BA0FAC}"/>
              </a:ext>
            </a:extLst>
          </p:cNvPr>
          <p:cNvSpPr txBox="1"/>
          <p:nvPr/>
        </p:nvSpPr>
        <p:spPr>
          <a:xfrm>
            <a:off x="828553" y="3126114"/>
            <a:ext cx="104340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4000" dirty="0">
                <a:solidFill>
                  <a:srgbClr val="00063A"/>
                </a:solidFill>
                <a:latin typeface="Ubuntu" panose="020B0504030602030204" pitchFamily="34" charset="0"/>
              </a:rPr>
              <a:t>Práctica 1</a:t>
            </a:r>
          </a:p>
          <a:p>
            <a:pPr algn="r"/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Al ajo!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205E82AC-66C7-46DB-9819-F2D73B645D40}"/>
              </a:ext>
            </a:extLst>
          </p:cNvPr>
          <p:cNvSpPr/>
          <p:nvPr/>
        </p:nvSpPr>
        <p:spPr>
          <a:xfrm rot="5400000">
            <a:off x="10529939" y="3389744"/>
            <a:ext cx="45719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8869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70C44A6A-A6EE-4BE7-8108-B77FD5D40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DB8B0">
              <a:alpha val="35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64" y="1190917"/>
            <a:ext cx="4546305" cy="1454818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170716" y="2562447"/>
            <a:ext cx="2407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800" dirty="0" err="1">
                <a:solidFill>
                  <a:schemeClr val="bg1"/>
                </a:solidFill>
                <a:latin typeface="+mj-lt"/>
              </a:rPr>
              <a:t>The</a:t>
            </a:r>
            <a:r>
              <a:rPr lang="es-E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" sz="2800" dirty="0" err="1">
                <a:solidFill>
                  <a:schemeClr val="bg1"/>
                </a:solidFill>
                <a:latin typeface="+mj-lt"/>
              </a:rPr>
              <a:t>best</a:t>
            </a:r>
            <a:endParaRPr lang="es-E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644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reating a SQL Server 2008 Database Account">
            <a:extLst>
              <a:ext uri="{FF2B5EF4-FFF2-40B4-BE49-F238E27FC236}">
                <a16:creationId xmlns:a16="http://schemas.microsoft.com/office/drawing/2014/main" id="{5E4B6795-F800-40DF-AD85-8B758DB39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9404" y="2359159"/>
            <a:ext cx="4094557" cy="272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Conceptos básicos</a:t>
            </a: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Modelo de datos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4 Rectángulo">
            <a:extLst>
              <a:ext uri="{FF2B5EF4-FFF2-40B4-BE49-F238E27FC236}">
                <a16:creationId xmlns:a16="http://schemas.microsoft.com/office/drawing/2014/main" id="{8E8BC6F3-FDC3-457F-B018-2291FE76F4B2}"/>
              </a:ext>
            </a:extLst>
          </p:cNvPr>
          <p:cNvSpPr/>
          <p:nvPr/>
        </p:nvSpPr>
        <p:spPr>
          <a:xfrm>
            <a:off x="682908" y="1700277"/>
            <a:ext cx="100365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Claves foráneas y </a:t>
            </a:r>
            <a:r>
              <a:rPr lang="es-ES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triggers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Integridad referencial</a:t>
            </a:r>
            <a:endParaRPr lang="es-ES" sz="2800" b="1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4 Rectángulo">
            <a:extLst>
              <a:ext uri="{FF2B5EF4-FFF2-40B4-BE49-F238E27FC236}">
                <a16:creationId xmlns:a16="http://schemas.microsoft.com/office/drawing/2014/main" id="{696A819F-DE7A-4478-AAF1-0C8C3A9F05E5}"/>
              </a:ext>
            </a:extLst>
          </p:cNvPr>
          <p:cNvSpPr/>
          <p:nvPr/>
        </p:nvSpPr>
        <p:spPr>
          <a:xfrm>
            <a:off x="589731" y="2806040"/>
            <a:ext cx="1003659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Evitan datos inconsistentes.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Mejoran enormemente el rendimiento.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Actualización y borrado en cascada. </a:t>
            </a:r>
            <a:endParaRPr lang="es-ES" sz="2800" b="1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63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Conceptos básicos</a:t>
            </a: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Modelo de datos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4 Rectángulo">
            <a:extLst>
              <a:ext uri="{FF2B5EF4-FFF2-40B4-BE49-F238E27FC236}">
                <a16:creationId xmlns:a16="http://schemas.microsoft.com/office/drawing/2014/main" id="{8E8BC6F3-FDC3-457F-B018-2291FE76F4B2}"/>
              </a:ext>
            </a:extLst>
          </p:cNvPr>
          <p:cNvSpPr/>
          <p:nvPr/>
        </p:nvSpPr>
        <p:spPr>
          <a:xfrm>
            <a:off x="682908" y="1928878"/>
            <a:ext cx="100365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 base de datos está viva:</a:t>
            </a:r>
            <a:endParaRPr lang="es-ES" sz="2800" b="1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4 Rectángulo">
            <a:extLst>
              <a:ext uri="{FF2B5EF4-FFF2-40B4-BE49-F238E27FC236}">
                <a16:creationId xmlns:a16="http://schemas.microsoft.com/office/drawing/2014/main" id="{696A819F-DE7A-4478-AAF1-0C8C3A9F05E5}"/>
              </a:ext>
            </a:extLst>
          </p:cNvPr>
          <p:cNvSpPr/>
          <p:nvPr/>
        </p:nvSpPr>
        <p:spPr>
          <a:xfrm>
            <a:off x="682908" y="3313296"/>
            <a:ext cx="100365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medida que crece la información en nuestras tablas podría ir necesitando de mantenimiento, como por ejemplo generar índices para mejorar su rendimiento. </a:t>
            </a:r>
            <a:endParaRPr lang="es-ES" sz="2800" b="1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8" name="Picture 4" descr="1.1 Conceptos de bases de datos, característica de la metodología de base  de datos, ventajas, arquitectura de una base de datos. - Finanzas Tic's II">
            <a:extLst>
              <a:ext uri="{FF2B5EF4-FFF2-40B4-BE49-F238E27FC236}">
                <a16:creationId xmlns:a16="http://schemas.microsoft.com/office/drawing/2014/main" id="{BE6909B0-325A-4A82-BACE-4F55A2FBC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937" y="108378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47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907" y="625895"/>
            <a:ext cx="3106254" cy="99335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2D506DC-FE4B-4D11-823A-1C7896569DD7}"/>
              </a:ext>
            </a:extLst>
          </p:cNvPr>
          <p:cNvSpPr txBox="1"/>
          <p:nvPr/>
        </p:nvSpPr>
        <p:spPr>
          <a:xfrm>
            <a:off x="828553" y="3126114"/>
            <a:ext cx="104340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solidFill>
                  <a:srgbClr val="00063A"/>
                </a:solidFill>
                <a:latin typeface="Ubuntu" panose="020B0504030602030204" pitchFamily="34" charset="0"/>
              </a:rPr>
              <a:t>Creación de objetos</a:t>
            </a: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Object</a:t>
            </a:r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 </a:t>
            </a:r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24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Daniel Lutz</a:t>
            </a:r>
          </a:p>
          <a:p>
            <a:r>
              <a:rPr lang="es-ES" sz="2400" i="1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Instructor</a:t>
            </a:r>
            <a:endParaRPr lang="es-ES" sz="2400" i="1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B3BA384-855E-461F-BCE5-F591ED363547}"/>
              </a:ext>
            </a:extLst>
          </p:cNvPr>
          <p:cNvSpPr/>
          <p:nvPr/>
        </p:nvSpPr>
        <p:spPr>
          <a:xfrm>
            <a:off x="8175584" y="270433"/>
            <a:ext cx="37116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#flexygoffline</a:t>
            </a:r>
          </a:p>
          <a:p>
            <a:pPr algn="r"/>
            <a:r>
              <a:rPr lang="es-ES" sz="1200" i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#</a:t>
            </a:r>
            <a:r>
              <a:rPr lang="es-ES" sz="1200" i="1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desarrollaconflexygo</a:t>
            </a:r>
            <a:endParaRPr lang="es-ES" sz="1200" i="1" dirty="0">
              <a:solidFill>
                <a:schemeClr val="bg1">
                  <a:lumMod val="6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31411B4-B0E3-43CF-A89A-1D3427214F73}"/>
              </a:ext>
            </a:extLst>
          </p:cNvPr>
          <p:cNvSpPr/>
          <p:nvPr/>
        </p:nvSpPr>
        <p:spPr>
          <a:xfrm rot="5400000">
            <a:off x="1311604" y="3496104"/>
            <a:ext cx="45719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2DB7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98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Conceptos básicos</a:t>
            </a: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Objeto y colección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4 Rectángulo">
            <a:extLst>
              <a:ext uri="{FF2B5EF4-FFF2-40B4-BE49-F238E27FC236}">
                <a16:creationId xmlns:a16="http://schemas.microsoft.com/office/drawing/2014/main" id="{8E8BC6F3-FDC3-457F-B018-2291FE76F4B2}"/>
              </a:ext>
            </a:extLst>
          </p:cNvPr>
          <p:cNvSpPr/>
          <p:nvPr/>
        </p:nvSpPr>
        <p:spPr>
          <a:xfrm>
            <a:off x="1127594" y="2732413"/>
            <a:ext cx="1003659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Objeto: Es la representación de un registro de la tabla o vista que se haya indicado como origen de datos.</a:t>
            </a:r>
            <a:endParaRPr lang="es-ES" sz="2800" b="1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4 Rectángulo">
            <a:extLst>
              <a:ext uri="{FF2B5EF4-FFF2-40B4-BE49-F238E27FC236}">
                <a16:creationId xmlns:a16="http://schemas.microsoft.com/office/drawing/2014/main" id="{696A819F-DE7A-4478-AAF1-0C8C3A9F05E5}"/>
              </a:ext>
            </a:extLst>
          </p:cNvPr>
          <p:cNvSpPr/>
          <p:nvPr/>
        </p:nvSpPr>
        <p:spPr>
          <a:xfrm>
            <a:off x="1077704" y="4517572"/>
            <a:ext cx="1003659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Colección: Es la representación de un subconjunto de registros de una tabla o vista </a:t>
            </a:r>
            <a:endParaRPr lang="es-ES" sz="2800" b="1" dirty="0">
              <a:solidFill>
                <a:srgbClr val="00B0F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75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12C255-EEBA-41B4-A168-E71FEF767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65514"/>
            <a:ext cx="10519611" cy="4495800"/>
          </a:xfrm>
        </p:spPr>
        <p:txBody>
          <a:bodyPr>
            <a:normAutofit/>
          </a:bodyPr>
          <a:lstStyle/>
          <a:p>
            <a:r>
              <a:rPr lang="es-ES" sz="2400" dirty="0">
                <a:latin typeface="Ubuntu" panose="020B0604020202020204" charset="0"/>
              </a:rPr>
              <a:t>Son estructuras lógicas, que tienen asociadas propiedades, plantillas, vistas de datos, procesos, etc. </a:t>
            </a:r>
          </a:p>
          <a:p>
            <a:pPr marL="0" indent="0">
              <a:buNone/>
            </a:pPr>
            <a:endParaRPr lang="es-ES" sz="2400" dirty="0">
              <a:latin typeface="Ubuntu" panose="020B0604020202020204" charset="0"/>
            </a:endParaRPr>
          </a:p>
          <a:p>
            <a:r>
              <a:rPr lang="es-ES" sz="2400" dirty="0">
                <a:latin typeface="Ubuntu" panose="020B0604020202020204" charset="0"/>
              </a:rPr>
              <a:t>Se diseña la pantalla de edición, con los diferentes tipos de controles y dependencias</a:t>
            </a:r>
          </a:p>
          <a:p>
            <a:pPr marL="0" indent="0">
              <a:buNone/>
            </a:pPr>
            <a:endParaRPr lang="es-ES" sz="2400" dirty="0">
              <a:latin typeface="Ubuntu" panose="020B0604020202020204" charset="0"/>
            </a:endParaRPr>
          </a:p>
          <a:p>
            <a:r>
              <a:rPr lang="es-ES" sz="2400" dirty="0">
                <a:latin typeface="Ubuntu" panose="020B0604020202020204" charset="0"/>
              </a:rPr>
              <a:t>Objeto y colección siempre van juntos (1 a 1).</a:t>
            </a:r>
          </a:p>
          <a:p>
            <a:endParaRPr lang="es-ES" sz="2400" dirty="0">
              <a:latin typeface="Ubuntu" panose="020B0604020202020204" charset="0"/>
            </a:endParaRPr>
          </a:p>
          <a:p>
            <a:r>
              <a:rPr lang="es-ES" sz="2400" dirty="0">
                <a:latin typeface="Ubuntu" panose="020B0604020202020204" charset="0"/>
              </a:rPr>
              <a:t>La información de configuración, se almacena en la base de datos de configuración, en la tabla </a:t>
            </a:r>
            <a:r>
              <a:rPr lang="es-ES" sz="2400" dirty="0" err="1">
                <a:latin typeface="Ubuntu" panose="020B0604020202020204" charset="0"/>
              </a:rPr>
              <a:t>Objects</a:t>
            </a:r>
            <a:endParaRPr lang="es-ES" sz="2400" dirty="0">
              <a:latin typeface="Ubuntu" panose="020B060402020202020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00063A"/>
                </a:solidFill>
                <a:latin typeface="Ubuntu" panose="020B0504030602030204" pitchFamily="34" charset="0"/>
              </a:rPr>
              <a:t>Objetos</a:t>
            </a: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¿Para qué sirven?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743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0" y="6083300"/>
            <a:ext cx="1906240" cy="60960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12C255-EEBA-41B4-A168-E71FEF767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40556"/>
            <a:ext cx="10519611" cy="28885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Nomenclatura:</a:t>
            </a:r>
          </a:p>
          <a:p>
            <a:pPr marL="0" indent="0">
              <a:buNone/>
            </a:pPr>
            <a:r>
              <a:rPr lang="es-ES" dirty="0">
                <a:latin typeface="Ubuntu" panose="020B0604020202020204" charset="0"/>
              </a:rPr>
              <a:t>Los nombres deben elegirse de forma que sean representativos de la información que contienen. Es conveniente poner un prefijo que lo diferencie de los objetos del sistema o del producto.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DFD57201-2748-4A60-A690-C008B79BB8FF}"/>
              </a:ext>
            </a:extLst>
          </p:cNvPr>
          <p:cNvSpPr/>
          <p:nvPr/>
        </p:nvSpPr>
        <p:spPr>
          <a:xfrm>
            <a:off x="538481" y="486137"/>
            <a:ext cx="51250" cy="810228"/>
          </a:xfrm>
          <a:prstGeom prst="rect">
            <a:avLst/>
          </a:prstGeom>
          <a:solidFill>
            <a:srgbClr val="2DB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0E7D60-D0DE-416B-A96E-9E969A201158}"/>
              </a:ext>
            </a:extLst>
          </p:cNvPr>
          <p:cNvSpPr txBox="1"/>
          <p:nvPr/>
        </p:nvSpPr>
        <p:spPr>
          <a:xfrm>
            <a:off x="682908" y="359218"/>
            <a:ext cx="7500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00063A"/>
                </a:solidFill>
                <a:latin typeface="Ubuntu" panose="020B0504030602030204" pitchFamily="34" charset="0"/>
              </a:rPr>
              <a:t>Wizard</a:t>
            </a:r>
            <a:endParaRPr lang="es-ES" sz="3200" dirty="0">
              <a:solidFill>
                <a:srgbClr val="00063A"/>
              </a:solidFill>
              <a:latin typeface="Ubuntu" panose="020B0504030602030204" pitchFamily="34" charset="0"/>
            </a:endParaRPr>
          </a:p>
          <a:p>
            <a:r>
              <a:rPr lang="es-ES" sz="32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Paso 1: Creación de objeto y colección</a:t>
            </a:r>
          </a:p>
          <a:p>
            <a:pPr algn="ctr"/>
            <a:endParaRPr lang="es-E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641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Personalizar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EFFFE"/>
      </a:hlink>
      <a:folHlink>
        <a:srgbClr val="CA3A6B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13536</TotalTime>
  <Words>1574</Words>
  <Application>Microsoft Office PowerPoint</Application>
  <PresentationFormat>Panorámica</PresentationFormat>
  <Paragraphs>259</Paragraphs>
  <Slides>36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36</vt:i4>
      </vt:variant>
    </vt:vector>
  </HeadingPairs>
  <TitlesOfParts>
    <vt:vector size="44" baseType="lpstr">
      <vt:lpstr>Arial</vt:lpstr>
      <vt:lpstr>Calibri</vt:lpstr>
      <vt:lpstr>Calibri Light</vt:lpstr>
      <vt:lpstr>Consolas</vt:lpstr>
      <vt:lpstr>Courier New</vt:lpstr>
      <vt:lpstr>Open Sans</vt:lpstr>
      <vt:lpstr>Ubuntu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Inmersión en FLEXYGO</dc:title>
  <dc:creator>David Miralpeix</dc:creator>
  <cp:lastModifiedBy>Daniel Lutz Llano</cp:lastModifiedBy>
  <cp:revision>217</cp:revision>
  <dcterms:created xsi:type="dcterms:W3CDTF">2017-06-25T10:57:27Z</dcterms:created>
  <dcterms:modified xsi:type="dcterms:W3CDTF">2021-11-24T09:07:31Z</dcterms:modified>
</cp:coreProperties>
</file>

<file path=docProps/thumbnail.jpeg>
</file>